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080625"/>
  <p:notesSz cx="6797675" cy="9926638"/>
  <p:defaultTextStyle>
    <a:defPPr>
      <a:defRPr lang="it-IT"/>
    </a:defPPr>
    <a:lvl1pPr marL="0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93730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87461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81191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74921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68651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62382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56112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49842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506" y="-114"/>
      </p:cViewPr>
      <p:guideLst>
        <p:guide orient="horz" pos="3175"/>
        <p:guide pos="22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40068" y="3131530"/>
            <a:ext cx="6120765" cy="216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80135" y="5712354"/>
            <a:ext cx="5040630" cy="2576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3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7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1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74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68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62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5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498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5220652" y="403694"/>
            <a:ext cx="1620203" cy="8601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60045" y="403694"/>
            <a:ext cx="4740593" cy="8601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8822" y="6477735"/>
            <a:ext cx="6120765" cy="2002124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68822" y="4272600"/>
            <a:ext cx="6120765" cy="220513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37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8746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811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749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686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623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5611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4984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60045" y="2352148"/>
            <a:ext cx="3180398" cy="6652746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660457" y="2352148"/>
            <a:ext cx="3180398" cy="6652746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60046" y="2256474"/>
            <a:ext cx="3181648" cy="94039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3730" indent="0">
              <a:buNone/>
              <a:defRPr sz="2200" b="1"/>
            </a:lvl2pPr>
            <a:lvl3pPr marL="987461" indent="0">
              <a:buNone/>
              <a:defRPr sz="1900" b="1"/>
            </a:lvl3pPr>
            <a:lvl4pPr marL="1481191" indent="0">
              <a:buNone/>
              <a:defRPr sz="1700" b="1"/>
            </a:lvl4pPr>
            <a:lvl5pPr marL="1974921" indent="0">
              <a:buNone/>
              <a:defRPr sz="1700" b="1"/>
            </a:lvl5pPr>
            <a:lvl6pPr marL="2468651" indent="0">
              <a:buNone/>
              <a:defRPr sz="1700" b="1"/>
            </a:lvl6pPr>
            <a:lvl7pPr marL="2962382" indent="0">
              <a:buNone/>
              <a:defRPr sz="1700" b="1"/>
            </a:lvl7pPr>
            <a:lvl8pPr marL="3456112" indent="0">
              <a:buNone/>
              <a:defRPr sz="1700" b="1"/>
            </a:lvl8pPr>
            <a:lvl9pPr marL="3949842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60046" y="3196864"/>
            <a:ext cx="3181648" cy="580802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657958" y="2256474"/>
            <a:ext cx="3182898" cy="94039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3730" indent="0">
              <a:buNone/>
              <a:defRPr sz="2200" b="1"/>
            </a:lvl2pPr>
            <a:lvl3pPr marL="987461" indent="0">
              <a:buNone/>
              <a:defRPr sz="1900" b="1"/>
            </a:lvl3pPr>
            <a:lvl4pPr marL="1481191" indent="0">
              <a:buNone/>
              <a:defRPr sz="1700" b="1"/>
            </a:lvl4pPr>
            <a:lvl5pPr marL="1974921" indent="0">
              <a:buNone/>
              <a:defRPr sz="1700" b="1"/>
            </a:lvl5pPr>
            <a:lvl6pPr marL="2468651" indent="0">
              <a:buNone/>
              <a:defRPr sz="1700" b="1"/>
            </a:lvl6pPr>
            <a:lvl7pPr marL="2962382" indent="0">
              <a:buNone/>
              <a:defRPr sz="1700" b="1"/>
            </a:lvl7pPr>
            <a:lvl8pPr marL="3456112" indent="0">
              <a:buNone/>
              <a:defRPr sz="1700" b="1"/>
            </a:lvl8pPr>
            <a:lvl9pPr marL="3949842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657958" y="3196864"/>
            <a:ext cx="3182898" cy="580802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0045" y="401359"/>
            <a:ext cx="2369047" cy="170810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15352" y="401359"/>
            <a:ext cx="4025504" cy="8603535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60045" y="2109465"/>
            <a:ext cx="2369047" cy="6895429"/>
          </a:xfrm>
        </p:spPr>
        <p:txBody>
          <a:bodyPr/>
          <a:lstStyle>
            <a:lvl1pPr marL="0" indent="0">
              <a:buNone/>
              <a:defRPr sz="1500"/>
            </a:lvl1pPr>
            <a:lvl2pPr marL="493730" indent="0">
              <a:buNone/>
              <a:defRPr sz="1300"/>
            </a:lvl2pPr>
            <a:lvl3pPr marL="987461" indent="0">
              <a:buNone/>
              <a:defRPr sz="1100"/>
            </a:lvl3pPr>
            <a:lvl4pPr marL="1481191" indent="0">
              <a:buNone/>
              <a:defRPr sz="1000"/>
            </a:lvl4pPr>
            <a:lvl5pPr marL="1974921" indent="0">
              <a:buNone/>
              <a:defRPr sz="1000"/>
            </a:lvl5pPr>
            <a:lvl6pPr marL="2468651" indent="0">
              <a:buNone/>
              <a:defRPr sz="1000"/>
            </a:lvl6pPr>
            <a:lvl7pPr marL="2962382" indent="0">
              <a:buNone/>
              <a:defRPr sz="1000"/>
            </a:lvl7pPr>
            <a:lvl8pPr marL="3456112" indent="0">
              <a:buNone/>
              <a:defRPr sz="1000"/>
            </a:lvl8pPr>
            <a:lvl9pPr marL="3949842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11427" y="7056438"/>
            <a:ext cx="4320540" cy="83305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411427" y="900722"/>
            <a:ext cx="4320540" cy="6048375"/>
          </a:xfrm>
        </p:spPr>
        <p:txBody>
          <a:bodyPr/>
          <a:lstStyle>
            <a:lvl1pPr marL="0" indent="0">
              <a:buNone/>
              <a:defRPr sz="3500"/>
            </a:lvl1pPr>
            <a:lvl2pPr marL="493730" indent="0">
              <a:buNone/>
              <a:defRPr sz="3000"/>
            </a:lvl2pPr>
            <a:lvl3pPr marL="987461" indent="0">
              <a:buNone/>
              <a:defRPr sz="2600"/>
            </a:lvl3pPr>
            <a:lvl4pPr marL="1481191" indent="0">
              <a:buNone/>
              <a:defRPr sz="2200"/>
            </a:lvl4pPr>
            <a:lvl5pPr marL="1974921" indent="0">
              <a:buNone/>
              <a:defRPr sz="2200"/>
            </a:lvl5pPr>
            <a:lvl6pPr marL="2468651" indent="0">
              <a:buNone/>
              <a:defRPr sz="2200"/>
            </a:lvl6pPr>
            <a:lvl7pPr marL="2962382" indent="0">
              <a:buNone/>
              <a:defRPr sz="2200"/>
            </a:lvl7pPr>
            <a:lvl8pPr marL="3456112" indent="0">
              <a:buNone/>
              <a:defRPr sz="2200"/>
            </a:lvl8pPr>
            <a:lvl9pPr marL="3949842" indent="0">
              <a:buNone/>
              <a:defRPr sz="22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411427" y="7889491"/>
            <a:ext cx="4320540" cy="1183072"/>
          </a:xfrm>
        </p:spPr>
        <p:txBody>
          <a:bodyPr/>
          <a:lstStyle>
            <a:lvl1pPr marL="0" indent="0">
              <a:buNone/>
              <a:defRPr sz="1500"/>
            </a:lvl1pPr>
            <a:lvl2pPr marL="493730" indent="0">
              <a:buNone/>
              <a:defRPr sz="1300"/>
            </a:lvl2pPr>
            <a:lvl3pPr marL="987461" indent="0">
              <a:buNone/>
              <a:defRPr sz="1100"/>
            </a:lvl3pPr>
            <a:lvl4pPr marL="1481191" indent="0">
              <a:buNone/>
              <a:defRPr sz="1000"/>
            </a:lvl4pPr>
            <a:lvl5pPr marL="1974921" indent="0">
              <a:buNone/>
              <a:defRPr sz="1000"/>
            </a:lvl5pPr>
            <a:lvl6pPr marL="2468651" indent="0">
              <a:buNone/>
              <a:defRPr sz="1000"/>
            </a:lvl6pPr>
            <a:lvl7pPr marL="2962382" indent="0">
              <a:buNone/>
              <a:defRPr sz="1000"/>
            </a:lvl7pPr>
            <a:lvl8pPr marL="3456112" indent="0">
              <a:buNone/>
              <a:defRPr sz="1000"/>
            </a:lvl8pPr>
            <a:lvl9pPr marL="3949842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60045" y="403693"/>
            <a:ext cx="6480810" cy="1680104"/>
          </a:xfrm>
          <a:prstGeom prst="rect">
            <a:avLst/>
          </a:prstGeom>
        </p:spPr>
        <p:txBody>
          <a:bodyPr vert="horz" lIns="98746" tIns="49373" rIns="98746" bIns="49373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60045" y="2352148"/>
            <a:ext cx="6480810" cy="6652746"/>
          </a:xfrm>
          <a:prstGeom prst="rect">
            <a:avLst/>
          </a:prstGeom>
        </p:spPr>
        <p:txBody>
          <a:bodyPr vert="horz" lIns="98746" tIns="49373" rIns="98746" bIns="49373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60045" y="9343247"/>
            <a:ext cx="1680210" cy="536700"/>
          </a:xfrm>
          <a:prstGeom prst="rect">
            <a:avLst/>
          </a:prstGeom>
        </p:spPr>
        <p:txBody>
          <a:bodyPr vert="horz" lIns="98746" tIns="49373" rIns="98746" bIns="49373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49C5B-BEB7-410C-ABA0-59FA1FD4ED3E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460308" y="9343247"/>
            <a:ext cx="2280285" cy="536700"/>
          </a:xfrm>
          <a:prstGeom prst="rect">
            <a:avLst/>
          </a:prstGeom>
        </p:spPr>
        <p:txBody>
          <a:bodyPr vert="horz" lIns="98746" tIns="49373" rIns="98746" bIns="49373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5160645" y="9343247"/>
            <a:ext cx="1680210" cy="536700"/>
          </a:xfrm>
          <a:prstGeom prst="rect">
            <a:avLst/>
          </a:prstGeom>
        </p:spPr>
        <p:txBody>
          <a:bodyPr vert="horz" lIns="98746" tIns="49373" rIns="98746" bIns="49373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87461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0298" indent="-370298" algn="l" defTabSz="987461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2312" indent="-308581" algn="l" defTabSz="987461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34326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28056" indent="-246865" algn="l" defTabSz="987461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21786" indent="-246865" algn="l" defTabSz="987461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15517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09247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02977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196707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30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61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81191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74921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68651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382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56112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49842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s://www.google.it/url?sa=i&amp;rct=j&amp;q=&amp;esrc=s&amp;source=images&amp;cd=&amp;cad=rja&amp;uact=8&amp;ved=2ahUKEwjW75n4-u7dAhXNJ1AKHb_VAO8QjRx6BAgBEAU&amp;url=https://www.mckinstech.com/product/cyberpower-pc/&amp;psig=AOvVaw2H5I1M0-aKqQ03-LHS8CbH&amp;ust=1538817201460895" TargetMode="External"/><Relationship Id="rId7" Type="http://schemas.openxmlformats.org/officeDocument/2006/relationships/hyperlink" Target="https://www.google.it/url?sa=i&amp;rct=j&amp;q=&amp;esrc=s&amp;source=images&amp;cd=&amp;cad=rja&amp;uact=8&amp;ved=2ahUKEwiKqYnd--7dAhUNZVAKHVfbAjEQjRx6BAgBEAU&amp;url=https://pixabay.com/it/bordo-circuiti-traccia-1709189/&amp;psig=AOvVaw1HYt4t1dUeIjJo1MmXFos7&amp;ust=153881736563255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s://www.google.it/url?sa=i&amp;rct=j&amp;q=&amp;esrc=s&amp;source=images&amp;cd=&amp;cad=rja&amp;uact=8&amp;ved=2ahUKEwjjx7is--7dAhXCalAKHSw6DKUQjRx6BAgBEAU&amp;url=https://www.lg.com/in/computers/lg-19CH300&amp;psig=AOvVaw2H5I1M0-aKqQ03-LHS8CbH&amp;ust=1538817201460895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273680" y="277283"/>
            <a:ext cx="3493770" cy="2868427"/>
          </a:xfrm>
          <a:custGeom>
            <a:avLst/>
            <a:gdLst>
              <a:gd name="G0" fmla="+- 0 0 0"/>
              <a:gd name="G1" fmla="+- 21600 0 0"/>
              <a:gd name="G2" fmla="+- 21600 0 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0" y="10800"/>
                </a:move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vert="horz" wrap="square" lIns="98746" tIns="49373" rIns="98746" bIns="49373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4" name="Immagine 3" descr="Nuova immagine (1)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4898" y="674203"/>
            <a:ext cx="2887520" cy="1485789"/>
          </a:xfrm>
          <a:prstGeom prst="rect">
            <a:avLst/>
          </a:prstGeom>
        </p:spPr>
      </p:pic>
      <p:sp>
        <p:nvSpPr>
          <p:cNvPr id="6" name="AutoShape 2"/>
          <p:cNvSpPr>
            <a:spLocks noChangeArrowheads="1"/>
          </p:cNvSpPr>
          <p:nvPr/>
        </p:nvSpPr>
        <p:spPr bwMode="auto">
          <a:xfrm rot="1795551">
            <a:off x="1527940" y="2373061"/>
            <a:ext cx="2721902" cy="1587676"/>
          </a:xfrm>
          <a:custGeom>
            <a:avLst/>
            <a:gdLst>
              <a:gd name="G0" fmla="+- 0 0 0"/>
              <a:gd name="G1" fmla="+- 21600 0 0"/>
              <a:gd name="G2" fmla="+- 21600 0 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0" y="10800"/>
                </a:move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8746" tIns="49373" rIns="98746" bIns="49373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2163890" y="2579414"/>
            <a:ext cx="4687721" cy="1008063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  <a:alpha val="20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3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746" tIns="49373" rIns="98746" bIns="49373"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2614005" y="2592040"/>
            <a:ext cx="3824644" cy="899929"/>
          </a:xfrm>
          <a:prstGeom prst="rect">
            <a:avLst/>
          </a:prstGeom>
          <a:noFill/>
        </p:spPr>
        <p:txBody>
          <a:bodyPr wrap="none" lIns="98746" tIns="49373" rIns="98746" bIns="4937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2600" b="1" spc="54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itchFamily="34" charset="0"/>
              </a:rPr>
              <a:t>SISTEMISTI </a:t>
            </a:r>
          </a:p>
          <a:p>
            <a:pPr algn="ctr"/>
            <a:r>
              <a:rPr lang="it-IT" sz="2600" b="1" spc="54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itchFamily="34" charset="0"/>
              </a:rPr>
              <a:t>IN AMBIENTE MICROSOFT</a:t>
            </a:r>
            <a:endParaRPr lang="it-IT" sz="2600" b="1" spc="54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1641231" y="3816176"/>
            <a:ext cx="3843495" cy="715263"/>
          </a:xfrm>
          <a:prstGeom prst="rect">
            <a:avLst/>
          </a:prstGeom>
          <a:noFill/>
        </p:spPr>
        <p:txBody>
          <a:bodyPr wrap="none" lIns="98746" tIns="49373" rIns="98746" bIns="4937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2000" b="1" spc="54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itchFamily="34" charset="0"/>
              </a:rPr>
              <a:t>SEI DISOCCUPATO? FAI CENTRO!</a:t>
            </a:r>
          </a:p>
          <a:p>
            <a:pPr algn="ctr"/>
            <a:r>
              <a:rPr lang="it-IT" sz="2000" b="1" spc="54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itchFamily="34" charset="0"/>
              </a:rPr>
              <a:t>INVESTI NEL SAPERE TECNICO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432098" y="4464248"/>
            <a:ext cx="6480720" cy="792208"/>
          </a:xfrm>
          <a:prstGeom prst="rect">
            <a:avLst/>
          </a:prstGeom>
          <a:noFill/>
        </p:spPr>
        <p:txBody>
          <a:bodyPr wrap="square" lIns="98746" tIns="49373" rIns="98746" bIns="49373" rtlCol="0">
            <a:spAutoFit/>
          </a:bodyPr>
          <a:lstStyle/>
          <a:p>
            <a:pPr algn="just"/>
            <a:r>
              <a:rPr lang="it-IT" sz="1500" b="1" dirty="0">
                <a:latin typeface="Arial Narrow" pitchFamily="34" charset="0"/>
              </a:rPr>
              <a:t>Conoscere e approfondire l’innovazione promossa dal mondo </a:t>
            </a:r>
            <a:r>
              <a:rPr lang="it-IT" sz="1500" b="1" dirty="0" smtClean="0">
                <a:latin typeface="Arial Narrow" pitchFamily="34" charset="0"/>
              </a:rPr>
              <a:t>informatico è </a:t>
            </a:r>
            <a:r>
              <a:rPr lang="it-IT" sz="1500" b="1" dirty="0">
                <a:latin typeface="Arial Narrow" pitchFamily="34" charset="0"/>
              </a:rPr>
              <a:t>indispensabile non solo per trovare un impiego, ma per </a:t>
            </a:r>
            <a:r>
              <a:rPr lang="it-IT" sz="1500" b="1" dirty="0" smtClean="0">
                <a:latin typeface="Arial Narrow" pitchFamily="34" charset="0"/>
              </a:rPr>
              <a:t>mantenerlo con </a:t>
            </a:r>
            <a:r>
              <a:rPr lang="it-IT" sz="1500" b="1" dirty="0">
                <a:latin typeface="Arial Narrow" pitchFamily="34" charset="0"/>
              </a:rPr>
              <a:t>soddisfazione.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374166" y="5256336"/>
            <a:ext cx="6430294" cy="4931802"/>
          </a:xfrm>
          <a:prstGeom prst="rect">
            <a:avLst/>
          </a:prstGeom>
          <a:noFill/>
        </p:spPr>
        <p:txBody>
          <a:bodyPr wrap="square" lIns="98746" tIns="49373" rIns="98746" bIns="49373" rtlCol="0">
            <a:spAutoFit/>
          </a:bodyPr>
          <a:lstStyle/>
          <a:p>
            <a:pPr algn="ctr"/>
            <a:r>
              <a:rPr lang="it-IT" sz="2000" b="1" dirty="0">
                <a:solidFill>
                  <a:srgbClr val="C00000"/>
                </a:solidFill>
                <a:latin typeface="Arial Narrow" pitchFamily="34" charset="0"/>
              </a:rPr>
              <a:t>ISCRIVITI AL CORSO entro </a:t>
            </a:r>
            <a:r>
              <a:rPr lang="it-IT" sz="2000" b="1" dirty="0" smtClean="0">
                <a:solidFill>
                  <a:srgbClr val="C00000"/>
                </a:solidFill>
                <a:latin typeface="Arial Narrow" pitchFamily="34" charset="0"/>
              </a:rPr>
              <a:t>il 28 marzo </a:t>
            </a:r>
            <a:r>
              <a:rPr lang="it-IT" sz="2000" b="1" dirty="0" smtClean="0">
                <a:solidFill>
                  <a:srgbClr val="C00000"/>
                </a:solidFill>
                <a:latin typeface="Arial Narrow" pitchFamily="34" charset="0"/>
              </a:rPr>
              <a:t>2019!</a:t>
            </a:r>
            <a:endParaRPr lang="it-IT" sz="2000" b="1" dirty="0">
              <a:solidFill>
                <a:srgbClr val="C00000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it-IT" sz="1500" b="1" dirty="0">
                <a:latin typeface="Arial Narrow" pitchFamily="34" charset="0"/>
              </a:rPr>
              <a:t>Il corso si svolge a Trento, nella sede dell’UPT, in </a:t>
            </a:r>
            <a:r>
              <a:rPr lang="it-IT" sz="1500" b="1" dirty="0" smtClean="0">
                <a:latin typeface="Arial Narrow" pitchFamily="34" charset="0"/>
              </a:rPr>
              <a:t>Passaggio Peterlongo 8</a:t>
            </a:r>
            <a:endParaRPr lang="it-IT" sz="1500" b="1" dirty="0"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it-IT" sz="1500" b="1" dirty="0">
                <a:latin typeface="Arial Narrow" pitchFamily="34" charset="0"/>
              </a:rPr>
              <a:t>Durata dal </a:t>
            </a:r>
            <a:r>
              <a:rPr lang="it-IT" sz="1500" b="1" dirty="0" smtClean="0">
                <a:latin typeface="Arial Narrow" pitchFamily="34" charset="0"/>
              </a:rPr>
              <a:t>2 aprile</a:t>
            </a:r>
            <a:r>
              <a:rPr lang="it-IT" sz="1500" b="1" dirty="0" smtClean="0">
                <a:latin typeface="Arial Narrow" pitchFamily="34" charset="0"/>
              </a:rPr>
              <a:t> al 28 giugno </a:t>
            </a:r>
            <a:r>
              <a:rPr lang="it-IT" sz="1500" b="1" dirty="0" smtClean="0">
                <a:latin typeface="Arial Narrow" pitchFamily="34" charset="0"/>
              </a:rPr>
              <a:t>2019</a:t>
            </a:r>
            <a:endParaRPr lang="it-IT" sz="1500" b="1" dirty="0"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it-IT" sz="1500" b="1" dirty="0" smtClean="0">
                <a:latin typeface="Arial Narrow" pitchFamily="34" charset="0"/>
              </a:rPr>
              <a:t>130 </a:t>
            </a:r>
            <a:r>
              <a:rPr lang="it-IT" sz="1500" b="1" dirty="0">
                <a:latin typeface="Arial Narrow" pitchFamily="34" charset="0"/>
              </a:rPr>
              <a:t>ORE </a:t>
            </a:r>
            <a:r>
              <a:rPr lang="it-IT" sz="1500" b="1" dirty="0" err="1">
                <a:latin typeface="Arial Narrow" pitchFamily="34" charset="0"/>
              </a:rPr>
              <a:t>DI</a:t>
            </a:r>
            <a:r>
              <a:rPr lang="it-IT" sz="1500" b="1" dirty="0">
                <a:latin typeface="Arial Narrow" pitchFamily="34" charset="0"/>
              </a:rPr>
              <a:t> LABORATORIO INFORMATICO </a:t>
            </a:r>
          </a:p>
          <a:p>
            <a:pPr>
              <a:buFont typeface="Wingdings" pitchFamily="2" charset="2"/>
              <a:buChar char="v"/>
            </a:pPr>
            <a:r>
              <a:rPr lang="it-IT" sz="1500" b="1" dirty="0">
                <a:latin typeface="Arial Narrow" pitchFamily="34" charset="0"/>
              </a:rPr>
              <a:t>40 ORE </a:t>
            </a:r>
            <a:r>
              <a:rPr lang="it-IT" sz="1500" b="1" dirty="0" err="1">
                <a:latin typeface="Arial Narrow" pitchFamily="34" charset="0"/>
              </a:rPr>
              <a:t>DI</a:t>
            </a:r>
            <a:r>
              <a:rPr lang="it-IT" sz="1500" b="1" dirty="0">
                <a:latin typeface="Arial Narrow" pitchFamily="34" charset="0"/>
              </a:rPr>
              <a:t> TIROCINIO IN AZIENDA </a:t>
            </a:r>
            <a:r>
              <a:rPr lang="it-IT" sz="1500" b="1" dirty="0" smtClean="0">
                <a:solidFill>
                  <a:srgbClr val="FF0000"/>
                </a:solidFill>
                <a:latin typeface="Arial Narrow" pitchFamily="34" charset="0"/>
              </a:rPr>
              <a:t>con </a:t>
            </a:r>
            <a:r>
              <a:rPr lang="it-IT" sz="1500" b="1" dirty="0">
                <a:solidFill>
                  <a:srgbClr val="FF0000"/>
                </a:solidFill>
                <a:latin typeface="Arial Narrow" pitchFamily="34" charset="0"/>
              </a:rPr>
              <a:t>riconoscimento </a:t>
            </a:r>
            <a:r>
              <a:rPr lang="it-IT" sz="1500" b="1" dirty="0">
                <a:latin typeface="Arial Narrow" pitchFamily="34" charset="0"/>
              </a:rPr>
              <a:t>di 70 euro</a:t>
            </a:r>
          </a:p>
          <a:p>
            <a:pPr>
              <a:buFont typeface="Wingdings" pitchFamily="2" charset="2"/>
              <a:buChar char="v"/>
            </a:pPr>
            <a:r>
              <a:rPr lang="it-IT" sz="1500" b="1" dirty="0">
                <a:latin typeface="Arial Narrow" pitchFamily="34" charset="0"/>
              </a:rPr>
              <a:t>BUONO PASTO</a:t>
            </a:r>
          </a:p>
          <a:p>
            <a:endParaRPr lang="it-IT" sz="800" b="1" dirty="0"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it-IT" sz="1500" b="1" dirty="0">
                <a:latin typeface="Arial Narrow" pitchFamily="34" charset="0"/>
              </a:rPr>
              <a:t>CORSO CON VOUCHER</a:t>
            </a:r>
          </a:p>
          <a:p>
            <a:r>
              <a:rPr lang="it-IT" sz="1500" dirty="0">
                <a:latin typeface="Arial Narrow" pitchFamily="34" charset="0"/>
              </a:rPr>
              <a:t>oppure in regime privato a 2.000 EURO</a:t>
            </a:r>
          </a:p>
          <a:p>
            <a:endParaRPr lang="it-IT" sz="800" b="1" dirty="0">
              <a:latin typeface="Arial Narrow" pitchFamily="34" charset="0"/>
            </a:endParaRPr>
          </a:p>
          <a:p>
            <a:pPr algn="ctr"/>
            <a:r>
              <a:rPr lang="it-IT" sz="1500" b="1" dirty="0">
                <a:solidFill>
                  <a:srgbClr val="C00000"/>
                </a:solidFill>
                <a:latin typeface="Arial Narrow" pitchFamily="34" charset="0"/>
              </a:rPr>
              <a:t>TROVERAI DOCENTI QUALIFICATI E UN CONTESTO CHE TI AFFIANCHERA’ </a:t>
            </a:r>
          </a:p>
          <a:p>
            <a:pPr algn="ctr"/>
            <a:r>
              <a:rPr lang="it-IT" sz="1500" b="1" dirty="0">
                <a:solidFill>
                  <a:srgbClr val="C00000"/>
                </a:solidFill>
                <a:latin typeface="Arial Narrow" pitchFamily="34" charset="0"/>
              </a:rPr>
              <a:t>NELLA VALORIZZAZIONE DELL’ESPERIENZA </a:t>
            </a:r>
            <a:r>
              <a:rPr lang="it-IT" sz="1500" b="1" dirty="0" err="1">
                <a:solidFill>
                  <a:srgbClr val="C00000"/>
                </a:solidFill>
                <a:latin typeface="Arial Narrow" pitchFamily="34" charset="0"/>
              </a:rPr>
              <a:t>DI</a:t>
            </a:r>
            <a:r>
              <a:rPr lang="it-IT" sz="1500" b="1" dirty="0">
                <a:solidFill>
                  <a:srgbClr val="C00000"/>
                </a:solidFill>
                <a:latin typeface="Arial Narrow" pitchFamily="34" charset="0"/>
              </a:rPr>
              <a:t> TIROCINIO AZIENDALE</a:t>
            </a:r>
            <a:r>
              <a:rPr lang="it-IT" sz="1400" b="1" dirty="0">
                <a:solidFill>
                  <a:srgbClr val="C00000"/>
                </a:solidFill>
                <a:latin typeface="Arial Narrow" pitchFamily="34" charset="0"/>
              </a:rPr>
              <a:t>.</a:t>
            </a:r>
          </a:p>
          <a:p>
            <a:endParaRPr lang="it-IT" sz="800" b="1" dirty="0">
              <a:solidFill>
                <a:srgbClr val="C00000"/>
              </a:solidFill>
              <a:latin typeface="Arial Narrow" pitchFamily="34" charset="0"/>
            </a:endParaRPr>
          </a:p>
          <a:p>
            <a:r>
              <a:rPr lang="it-IT" sz="1500" b="1" dirty="0">
                <a:latin typeface="Arial Narrow" pitchFamily="34" charset="0"/>
              </a:rPr>
              <a:t>CONTENUTI:</a:t>
            </a:r>
          </a:p>
          <a:p>
            <a:r>
              <a:rPr lang="it-IT" sz="1500" dirty="0" smtClean="0">
                <a:latin typeface="Arial Narrow" pitchFamily="34" charset="0"/>
              </a:rPr>
              <a:t>Sistemi operativi Client, Installazione e Configurazione servizi server in Windows e Linux,</a:t>
            </a:r>
          </a:p>
          <a:p>
            <a:r>
              <a:rPr lang="it-IT" sz="1500" dirty="0" err="1" smtClean="0">
                <a:latin typeface="Arial Narrow" pitchFamily="34" charset="0"/>
              </a:rPr>
              <a:t>Networking</a:t>
            </a:r>
            <a:r>
              <a:rPr lang="it-IT" sz="1500" dirty="0" smtClean="0">
                <a:latin typeface="Arial Narrow" pitchFamily="34" charset="0"/>
              </a:rPr>
              <a:t> e tanto altro</a:t>
            </a:r>
            <a:r>
              <a:rPr lang="it-IT" sz="1500" dirty="0" smtClean="0">
                <a:solidFill>
                  <a:srgbClr val="C00000"/>
                </a:solidFill>
                <a:latin typeface="Arial Narrow" pitchFamily="34" charset="0"/>
              </a:rPr>
              <a:t>.</a:t>
            </a:r>
            <a:endParaRPr lang="it-IT" sz="1500" dirty="0">
              <a:solidFill>
                <a:srgbClr val="C00000"/>
              </a:solidFill>
              <a:latin typeface="Arial Narrow" pitchFamily="34" charset="0"/>
            </a:endParaRPr>
          </a:p>
          <a:p>
            <a:endParaRPr lang="it-IT" sz="1500" b="1" dirty="0">
              <a:latin typeface="Arial Narrow" pitchFamily="34" charset="0"/>
            </a:endParaRPr>
          </a:p>
          <a:p>
            <a:endParaRPr lang="it-IT" sz="1500" b="1" dirty="0">
              <a:latin typeface="Arial Narrow" pitchFamily="34" charset="0"/>
            </a:endParaRPr>
          </a:p>
          <a:p>
            <a:endParaRPr lang="it-IT" sz="1500" b="1" dirty="0">
              <a:latin typeface="Arial Narrow" pitchFamily="34" charset="0"/>
            </a:endParaRPr>
          </a:p>
          <a:p>
            <a:endParaRPr lang="it-IT" sz="1500" b="1" dirty="0">
              <a:latin typeface="Arial Narrow" pitchFamily="34" charset="0"/>
            </a:endParaRPr>
          </a:p>
          <a:p>
            <a:endParaRPr lang="it-IT" sz="1500" b="1" dirty="0">
              <a:latin typeface="Arial Narrow" pitchFamily="34" charset="0"/>
            </a:endParaRPr>
          </a:p>
          <a:p>
            <a:endParaRPr lang="it-IT" sz="1500" b="1" dirty="0">
              <a:latin typeface="Arial Narrow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2504720" y="8856736"/>
            <a:ext cx="2319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0070C0"/>
                </a:solidFill>
                <a:latin typeface="Arial Narrow" pitchFamily="34" charset="0"/>
              </a:rPr>
              <a:t>PER ISCRIZIONI:</a:t>
            </a:r>
          </a:p>
          <a:p>
            <a:r>
              <a:rPr lang="it-IT" sz="1200" dirty="0" smtClean="0">
                <a:solidFill>
                  <a:srgbClr val="0070C0"/>
                </a:solidFill>
                <a:latin typeface="Arial Narrow" pitchFamily="34" charset="0"/>
              </a:rPr>
              <a:t>Segreteria Formazione Continua</a:t>
            </a:r>
          </a:p>
          <a:p>
            <a:r>
              <a:rPr lang="it-IT" sz="1200" dirty="0" smtClean="0">
                <a:solidFill>
                  <a:srgbClr val="0070C0"/>
                </a:solidFill>
                <a:latin typeface="Arial Narrow" pitchFamily="34" charset="0"/>
              </a:rPr>
              <a:t>Via Prati 22  </a:t>
            </a:r>
            <a:r>
              <a:rPr lang="it-IT" sz="1200" dirty="0" err="1" smtClean="0">
                <a:solidFill>
                  <a:srgbClr val="0070C0"/>
                </a:solidFill>
                <a:latin typeface="Arial Narrow" pitchFamily="34" charset="0"/>
              </a:rPr>
              <a:t>-Trento</a:t>
            </a:r>
            <a:endParaRPr lang="it-IT" sz="1200" dirty="0" smtClean="0">
              <a:solidFill>
                <a:srgbClr val="0070C0"/>
              </a:solidFill>
              <a:latin typeface="Arial Narrow" pitchFamily="34" charset="0"/>
            </a:endParaRPr>
          </a:p>
          <a:p>
            <a:r>
              <a:rPr lang="it-IT" sz="1200" dirty="0" smtClean="0">
                <a:solidFill>
                  <a:srgbClr val="0070C0"/>
                </a:solidFill>
                <a:latin typeface="Arial Narrow" pitchFamily="34" charset="0"/>
              </a:rPr>
              <a:t>Tel. 0461 </a:t>
            </a:r>
            <a:r>
              <a:rPr lang="it-IT" sz="1200" dirty="0" smtClean="0">
                <a:solidFill>
                  <a:srgbClr val="0070C0"/>
                </a:solidFill>
                <a:latin typeface="Arial Narrow" pitchFamily="34" charset="0"/>
              </a:rPr>
              <a:t>260323</a:t>
            </a:r>
          </a:p>
          <a:p>
            <a:r>
              <a:rPr lang="it-IT" sz="1200" dirty="0" smtClean="0">
                <a:solidFill>
                  <a:srgbClr val="0070C0"/>
                </a:solidFill>
                <a:latin typeface="Arial Narrow" pitchFamily="34" charset="0"/>
              </a:rPr>
              <a:t>mail</a:t>
            </a:r>
            <a:r>
              <a:rPr lang="it-IT" sz="1200" dirty="0" smtClean="0">
                <a:solidFill>
                  <a:srgbClr val="0070C0"/>
                </a:solidFill>
                <a:latin typeface="Arial Narrow" pitchFamily="34" charset="0"/>
              </a:rPr>
              <a:t>: segreteria.formazione@cfp-upt.it</a:t>
            </a:r>
          </a:p>
          <a:p>
            <a:endParaRPr lang="it-IT" sz="1200" dirty="0">
              <a:solidFill>
                <a:srgbClr val="0070C0"/>
              </a:solidFill>
              <a:latin typeface="Arial Narrow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464546" y="575816"/>
            <a:ext cx="1972014" cy="8156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 smtClean="0">
                <a:latin typeface="Arial Narrow" pitchFamily="34" charset="0"/>
              </a:rPr>
              <a:t>FORMAZIONE XTE</a:t>
            </a:r>
          </a:p>
          <a:p>
            <a:pPr algn="ctr"/>
            <a:r>
              <a:rPr lang="it-IT" sz="1400" dirty="0" smtClean="0">
                <a:latin typeface="Arial Narrow" pitchFamily="34" charset="0"/>
              </a:rPr>
              <a:t>CORSI </a:t>
            </a:r>
            <a:r>
              <a:rPr lang="it-IT" sz="1400" dirty="0" err="1" smtClean="0">
                <a:latin typeface="Arial Narrow" pitchFamily="34" charset="0"/>
              </a:rPr>
              <a:t>DI</a:t>
            </a:r>
            <a:r>
              <a:rPr lang="it-IT" sz="1400" dirty="0" smtClean="0">
                <a:latin typeface="Arial Narrow" pitchFamily="34" charset="0"/>
              </a:rPr>
              <a:t> FORMAZIONE</a:t>
            </a:r>
          </a:p>
          <a:p>
            <a:pPr algn="ctr"/>
            <a:r>
              <a:rPr lang="it-IT" sz="1400" dirty="0" smtClean="0">
                <a:latin typeface="Arial Narrow" pitchFamily="34" charset="0"/>
              </a:rPr>
              <a:t>PER DISOCCUPATI</a:t>
            </a:r>
            <a:endParaRPr lang="it-IT" sz="1400" dirty="0">
              <a:latin typeface="Arial Narrow" pitchFamily="34" charset="0"/>
            </a:endParaRPr>
          </a:p>
        </p:txBody>
      </p:sp>
      <p:pic>
        <p:nvPicPr>
          <p:cNvPr id="1028" name="Picture 4" descr="Immagine correlat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12618" y="8568704"/>
            <a:ext cx="1368152" cy="1368152"/>
          </a:xfrm>
          <a:prstGeom prst="rect">
            <a:avLst/>
          </a:prstGeom>
          <a:noFill/>
        </p:spPr>
      </p:pic>
      <p:pic>
        <p:nvPicPr>
          <p:cNvPr id="1030" name="Picture 6" descr="Risultati immagini per PC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 l="14547" t="5540" r="12727" b="6220"/>
          <a:stretch>
            <a:fillRect/>
          </a:stretch>
        </p:blipFill>
        <p:spPr bwMode="auto">
          <a:xfrm>
            <a:off x="5616674" y="6552480"/>
            <a:ext cx="936104" cy="748883"/>
          </a:xfrm>
          <a:prstGeom prst="rect">
            <a:avLst/>
          </a:prstGeom>
          <a:noFill/>
        </p:spPr>
      </p:pic>
      <p:pic>
        <p:nvPicPr>
          <p:cNvPr id="1034" name="Picture 10" descr="Risultati immagini per CIRCUITI PC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 t="21357" b="12928"/>
          <a:stretch>
            <a:fillRect/>
          </a:stretch>
        </p:blipFill>
        <p:spPr bwMode="auto">
          <a:xfrm>
            <a:off x="4464546" y="1439912"/>
            <a:ext cx="1974056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160</Words>
  <Application>Microsoft Office PowerPoint</Application>
  <PresentationFormat>Personalizzato</PresentationFormat>
  <Paragraphs>33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claudia.mammani</dc:creator>
  <cp:lastModifiedBy>cecilia.lucianer</cp:lastModifiedBy>
  <cp:revision>11</cp:revision>
  <dcterms:created xsi:type="dcterms:W3CDTF">2018-10-05T08:30:22Z</dcterms:created>
  <dcterms:modified xsi:type="dcterms:W3CDTF">2018-11-23T17:48:40Z</dcterms:modified>
</cp:coreProperties>
</file>